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acifico"/>
      <p:regular r:id="rId25"/>
    </p:embeddedFont>
    <p:embeddedFont>
      <p:font typeface="Noto Sans Symbol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ZyKxLJ3IZ+DCRF74/K1guWsCO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otoSansSymbols-regular.fntdata"/><Relationship Id="rId25" Type="http://schemas.openxmlformats.org/officeDocument/2006/relationships/font" Target="fonts/Pacifico-regular.fntdata"/><Relationship Id="rId28" Type="http://customschemas.google.com/relationships/presentationmetadata" Target="metadata"/><Relationship Id="rId27" Type="http://schemas.openxmlformats.org/officeDocument/2006/relationships/font" Target="fonts/NotoSansSymbol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6b0e9bea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6b0e9be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6b0e9beaf_0_3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e6b0e9beaf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1f609dfc5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11f609dfc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1f609dfc5_1_4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11f609dfc5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1f609dfc5_1_4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11f609dfc5_1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Crises is not just rape.  Crises is any situation that is outside of the </a:t>
            </a:r>
            <a:r>
              <a:rPr lang="en-US"/>
              <a:t>woman’s mental, financial or emotional health ability to manage safely. </a:t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systems of support within the church</a:t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6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6"/>
          <p:cNvSpPr txBox="1"/>
          <p:nvPr>
            <p:ph type="ctrTitle"/>
          </p:nvPr>
        </p:nvSpPr>
        <p:spPr>
          <a:xfrm>
            <a:off x="2611808" y="3428998"/>
            <a:ext cx="5518066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subTitle"/>
          </p:nvPr>
        </p:nvSpPr>
        <p:spPr>
          <a:xfrm>
            <a:off x="2772274" y="2268786"/>
            <a:ext cx="5357600" cy="116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b="0"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6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5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5"/>
          <p:cNvSpPr txBox="1"/>
          <p:nvPr>
            <p:ph type="title"/>
          </p:nvPr>
        </p:nvSpPr>
        <p:spPr>
          <a:xfrm>
            <a:off x="2611808" y="808056"/>
            <a:ext cx="795409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" type="body"/>
          </p:nvPr>
        </p:nvSpPr>
        <p:spPr>
          <a:xfrm rot="5400000">
            <a:off x="4672955" y="152760"/>
            <a:ext cx="3997828" cy="779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6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6"/>
          <p:cNvSpPr txBox="1"/>
          <p:nvPr>
            <p:ph type="title"/>
          </p:nvPr>
        </p:nvSpPr>
        <p:spPr>
          <a:xfrm rot="5400000">
            <a:off x="7280577" y="2764621"/>
            <a:ext cx="5244126" cy="132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6"/>
          <p:cNvSpPr txBox="1"/>
          <p:nvPr>
            <p:ph idx="1" type="body"/>
          </p:nvPr>
        </p:nvSpPr>
        <p:spPr>
          <a:xfrm rot="5400000">
            <a:off x="3302436" y="276725"/>
            <a:ext cx="5079534" cy="6466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7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7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7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8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2609873" y="3147254"/>
            <a:ext cx="7956560" cy="142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2773968" y="2268786"/>
            <a:ext cx="7791931" cy="8784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8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9"/>
          <p:cNvSpPr txBox="1"/>
          <p:nvPr>
            <p:ph type="title"/>
          </p:nvPr>
        </p:nvSpPr>
        <p:spPr>
          <a:xfrm>
            <a:off x="2609873" y="805817"/>
            <a:ext cx="7950984" cy="108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2605374" y="2052116"/>
            <a:ext cx="389196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6666636" y="2052114"/>
            <a:ext cx="3894222" cy="3997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0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 txBox="1"/>
          <p:nvPr>
            <p:ph type="title"/>
          </p:nvPr>
        </p:nvSpPr>
        <p:spPr>
          <a:xfrm>
            <a:off x="2609873" y="805818"/>
            <a:ext cx="7956560" cy="107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" type="body"/>
          </p:nvPr>
        </p:nvSpPr>
        <p:spPr>
          <a:xfrm>
            <a:off x="2609285" y="2052115"/>
            <a:ext cx="3896467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58" name="Google Shape;58;p30"/>
          <p:cNvSpPr txBox="1"/>
          <p:nvPr>
            <p:ph idx="2" type="body"/>
          </p:nvPr>
        </p:nvSpPr>
        <p:spPr>
          <a:xfrm>
            <a:off x="2609285" y="2851331"/>
            <a:ext cx="3893623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3" type="body"/>
          </p:nvPr>
        </p:nvSpPr>
        <p:spPr>
          <a:xfrm>
            <a:off x="6666634" y="2052115"/>
            <a:ext cx="3899798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60" name="Google Shape;60;p30"/>
          <p:cNvSpPr txBox="1"/>
          <p:nvPr>
            <p:ph idx="4" type="body"/>
          </p:nvPr>
        </p:nvSpPr>
        <p:spPr>
          <a:xfrm>
            <a:off x="6666635" y="2851331"/>
            <a:ext cx="3899798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1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1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31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3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/>
          <p:nvPr>
            <p:ph type="title"/>
          </p:nvPr>
        </p:nvSpPr>
        <p:spPr>
          <a:xfrm>
            <a:off x="1970323" y="1282451"/>
            <a:ext cx="2664361" cy="19032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" type="body"/>
          </p:nvPr>
        </p:nvSpPr>
        <p:spPr>
          <a:xfrm>
            <a:off x="5120154" y="805818"/>
            <a:ext cx="5446278" cy="52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2" type="body"/>
          </p:nvPr>
        </p:nvSpPr>
        <p:spPr>
          <a:xfrm>
            <a:off x="1970322" y="3186154"/>
            <a:ext cx="2664361" cy="2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85" name="Google Shape;85;p33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4"/>
          <p:cNvSpPr/>
          <p:nvPr>
            <p:ph idx="2" type="pic"/>
          </p:nvPr>
        </p:nvSpPr>
        <p:spPr>
          <a:xfrm>
            <a:off x="6747062" y="3229"/>
            <a:ext cx="4629734" cy="685800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</p:sp>
      <p:sp>
        <p:nvSpPr>
          <p:cNvPr id="92" name="Google Shape;92;p34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4"/>
          <p:cNvSpPr txBox="1"/>
          <p:nvPr>
            <p:ph type="title"/>
          </p:nvPr>
        </p:nvSpPr>
        <p:spPr>
          <a:xfrm>
            <a:off x="1971241" y="1282452"/>
            <a:ext cx="3970986" cy="1900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" type="body"/>
          </p:nvPr>
        </p:nvSpPr>
        <p:spPr>
          <a:xfrm>
            <a:off x="1970322" y="3182928"/>
            <a:ext cx="3971874" cy="2386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95" name="Google Shape;95;p34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2.jpg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5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25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5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25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2832526" y="1883977"/>
            <a:ext cx="5518066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Love March Movement</a:t>
            </a:r>
            <a:br>
              <a:rPr lang="en-US"/>
            </a:br>
            <a:r>
              <a:rPr lang="en-US"/>
              <a:t>Hub For Life</a:t>
            </a:r>
            <a:endParaRPr/>
          </a:p>
        </p:txBody>
      </p:sp>
      <p:sp>
        <p:nvSpPr>
          <p:cNvPr id="121" name="Google Shape;121;p1"/>
          <p:cNvSpPr txBox="1"/>
          <p:nvPr>
            <p:ph idx="1" type="subTitle"/>
          </p:nvPr>
        </p:nvSpPr>
        <p:spPr>
          <a:xfrm>
            <a:off x="2007650" y="4957776"/>
            <a:ext cx="63429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/>
              <a:t>Dr. Daniel Thomas – Presiden</a:t>
            </a:r>
            <a:r>
              <a:rPr lang="en-US"/>
              <a:t>t, LMM</a:t>
            </a:r>
            <a:endParaRPr/>
          </a:p>
          <a:p>
            <a:pPr indent="0" lvl="0" marL="0" rtl="0" algn="r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20"/>
              <a:buNone/>
            </a:pPr>
            <a:r>
              <a:rPr lang="en-US"/>
              <a:t>Ms. Diane Constantine – Project Director, FFL</a:t>
            </a:r>
            <a:endParaRPr/>
          </a:p>
          <a:p>
            <a:pPr indent="0" lvl="0" marL="0" rtl="0" algn="r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pic>
        <p:nvPicPr>
          <p:cNvPr descr="A pregnant person in a yellow shirt&#10;&#10;Description automatically generated" id="122" name="Google Shape;122;p1"/>
          <p:cNvPicPr preferRelativeResize="0"/>
          <p:nvPr/>
        </p:nvPicPr>
        <p:blipFill rotWithShape="1">
          <a:blip r:embed="rId3">
            <a:alphaModFix/>
          </a:blip>
          <a:srcRect b="0" l="17527" r="0" t="0"/>
          <a:stretch/>
        </p:blipFill>
        <p:spPr>
          <a:xfrm>
            <a:off x="9086851" y="92869"/>
            <a:ext cx="3666274" cy="667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6b0e9beaf_0_0"/>
          <p:cNvSpPr txBox="1"/>
          <p:nvPr>
            <p:ph type="title"/>
          </p:nvPr>
        </p:nvSpPr>
        <p:spPr>
          <a:xfrm>
            <a:off x="2511808" y="191331"/>
            <a:ext cx="7958400" cy="10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</a:t>
            </a:r>
            <a:endParaRPr/>
          </a:p>
        </p:txBody>
      </p:sp>
      <p:grpSp>
        <p:nvGrpSpPr>
          <p:cNvPr id="215" name="Google Shape;215;g2e6b0e9beaf_0_0"/>
          <p:cNvGrpSpPr/>
          <p:nvPr/>
        </p:nvGrpSpPr>
        <p:grpSpPr>
          <a:xfrm>
            <a:off x="3869878" y="1390439"/>
            <a:ext cx="4451889" cy="4555732"/>
            <a:chOff x="2826071" y="853050"/>
            <a:chExt cx="3339000" cy="3339000"/>
          </a:xfrm>
        </p:grpSpPr>
        <p:sp>
          <p:nvSpPr>
            <p:cNvPr id="216" name="Google Shape;216;g2e6b0e9beaf_0_0"/>
            <p:cNvSpPr/>
            <p:nvPr/>
          </p:nvSpPr>
          <p:spPr>
            <a:xfrm rot="-5400000">
              <a:off x="2826071" y="853050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1D7E75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g2e6b0e9beaf_0_0"/>
            <p:cNvSpPr/>
            <p:nvPr/>
          </p:nvSpPr>
          <p:spPr>
            <a:xfrm>
              <a:off x="3123875" y="1123625"/>
              <a:ext cx="2896500" cy="2896200"/>
            </a:xfrm>
            <a:prstGeom prst="pie">
              <a:avLst>
                <a:gd fmla="val 2689583" name="adj1"/>
                <a:gd fmla="val 13510993" name="adj2"/>
              </a:avLst>
            </a:prstGeom>
            <a:solidFill>
              <a:srgbClr val="83E3D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g2e6b0e9beaf_0_0"/>
          <p:cNvGrpSpPr/>
          <p:nvPr/>
        </p:nvGrpSpPr>
        <p:grpSpPr>
          <a:xfrm>
            <a:off x="4885262" y="2218321"/>
            <a:ext cx="2421139" cy="2421139"/>
            <a:chOff x="3664038" y="1663782"/>
            <a:chExt cx="1815900" cy="1815900"/>
          </a:xfrm>
        </p:grpSpPr>
        <p:sp>
          <p:nvSpPr>
            <p:cNvPr id="219" name="Google Shape;219;g2e6b0e9beaf_0_0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1B786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g2e6b0e9beaf_0_0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HUB </a:t>
              </a:r>
              <a:endParaRPr b="1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1" name="Google Shape;221;g2e6b0e9beaf_0_0"/>
          <p:cNvGrpSpPr/>
          <p:nvPr/>
        </p:nvGrpSpPr>
        <p:grpSpPr>
          <a:xfrm>
            <a:off x="2511791" y="4788891"/>
            <a:ext cx="1650987" cy="1664879"/>
            <a:chOff x="2859873" y="853971"/>
            <a:chExt cx="1068600" cy="1068600"/>
          </a:xfrm>
        </p:grpSpPr>
        <p:sp>
          <p:nvSpPr>
            <p:cNvPr id="222" name="Google Shape;222;g2e6b0e9beaf_0_0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g2e6b0e9beaf_0_0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FFL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Extension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" name="Google Shape;224;g2e6b0e9beaf_0_0"/>
          <p:cNvGrpSpPr/>
          <p:nvPr/>
        </p:nvGrpSpPr>
        <p:grpSpPr>
          <a:xfrm>
            <a:off x="4885262" y="2218321"/>
            <a:ext cx="2421139" cy="2421139"/>
            <a:chOff x="3664038" y="1663782"/>
            <a:chExt cx="1815900" cy="1815900"/>
          </a:xfrm>
        </p:grpSpPr>
        <p:sp>
          <p:nvSpPr>
            <p:cNvPr id="225" name="Google Shape;225;g2e6b0e9beaf_0_0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A7291E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g2e6b0e9beaf_0_0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congue</a:t>
              </a:r>
              <a:endParaRPr b="1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" name="Google Shape;227;g2e6b0e9beaf_0_0"/>
          <p:cNvGrpSpPr/>
          <p:nvPr/>
        </p:nvGrpSpPr>
        <p:grpSpPr>
          <a:xfrm>
            <a:off x="7978957" y="762712"/>
            <a:ext cx="1650987" cy="1570308"/>
            <a:chOff x="2859873" y="853971"/>
            <a:chExt cx="1068600" cy="1068600"/>
          </a:xfrm>
        </p:grpSpPr>
        <p:sp>
          <p:nvSpPr>
            <p:cNvPr id="228" name="Google Shape;228;g2e6b0e9beaf_0_0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g2e6b0e9beaf_0_0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SFL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Extension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0" name="Google Shape;230;g2e6b0e9beaf_0_0"/>
          <p:cNvGrpSpPr/>
          <p:nvPr/>
        </p:nvGrpSpPr>
        <p:grpSpPr>
          <a:xfrm>
            <a:off x="4885262" y="2218321"/>
            <a:ext cx="2421139" cy="2421139"/>
            <a:chOff x="3664038" y="1663782"/>
            <a:chExt cx="1815900" cy="1815900"/>
          </a:xfrm>
        </p:grpSpPr>
        <p:sp>
          <p:nvSpPr>
            <p:cNvPr id="231" name="Google Shape;231;g2e6b0e9beaf_0_0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A7291E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g2e6b0e9beaf_0_0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congue</a:t>
              </a:r>
              <a:endParaRPr b="1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3" name="Google Shape;233;g2e6b0e9beaf_0_0"/>
          <p:cNvGrpSpPr/>
          <p:nvPr/>
        </p:nvGrpSpPr>
        <p:grpSpPr>
          <a:xfrm>
            <a:off x="2586878" y="535581"/>
            <a:ext cx="1650987" cy="1570308"/>
            <a:chOff x="3043288" y="633012"/>
            <a:chExt cx="1068600" cy="1068600"/>
          </a:xfrm>
        </p:grpSpPr>
        <p:sp>
          <p:nvSpPr>
            <p:cNvPr id="234" name="Google Shape;234;g2e6b0e9beaf_0_0"/>
            <p:cNvSpPr/>
            <p:nvPr/>
          </p:nvSpPr>
          <p:spPr>
            <a:xfrm>
              <a:off x="3043288" y="633012"/>
              <a:ext cx="1068600" cy="106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g2e6b0e9beaf_0_0"/>
            <p:cNvSpPr txBox="1"/>
            <p:nvPr/>
          </p:nvSpPr>
          <p:spPr>
            <a:xfrm>
              <a:off x="3187137" y="787567"/>
              <a:ext cx="780900" cy="638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DFL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Extension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6" name="Google Shape;236;g2e6b0e9beaf_0_0"/>
          <p:cNvGrpSpPr/>
          <p:nvPr/>
        </p:nvGrpSpPr>
        <p:grpSpPr>
          <a:xfrm>
            <a:off x="7485372" y="4977069"/>
            <a:ext cx="1708478" cy="1570308"/>
            <a:chOff x="4931018" y="3476546"/>
            <a:chExt cx="1068600" cy="1068600"/>
          </a:xfrm>
        </p:grpSpPr>
        <p:sp>
          <p:nvSpPr>
            <p:cNvPr id="237" name="Google Shape;237;g2e6b0e9beaf_0_0"/>
            <p:cNvSpPr/>
            <p:nvPr/>
          </p:nvSpPr>
          <p:spPr>
            <a:xfrm>
              <a:off x="4931018" y="3476546"/>
              <a:ext cx="1068600" cy="1068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g2e6b0e9beaf_0_0"/>
            <p:cNvSpPr txBox="1"/>
            <p:nvPr/>
          </p:nvSpPr>
          <p:spPr>
            <a:xfrm>
              <a:off x="5084017" y="3644695"/>
              <a:ext cx="762600" cy="7323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FFL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Extension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9" name="Google Shape;239;g2e6b0e9beaf_0_0"/>
          <p:cNvGrpSpPr/>
          <p:nvPr/>
        </p:nvGrpSpPr>
        <p:grpSpPr>
          <a:xfrm>
            <a:off x="4885262" y="2218321"/>
            <a:ext cx="2421139" cy="2421139"/>
            <a:chOff x="3664038" y="1663782"/>
            <a:chExt cx="1815900" cy="1815900"/>
          </a:xfrm>
        </p:grpSpPr>
        <p:sp>
          <p:nvSpPr>
            <p:cNvPr id="240" name="Google Shape;240;g2e6b0e9beaf_0_0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A7291E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g2e6b0e9beaf_0_0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Hub </a:t>
              </a:r>
              <a:endParaRPr b="1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CORE</a:t>
              </a:r>
              <a:endParaRPr b="1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2" name="Google Shape;242;g2e6b0e9beaf_0_0"/>
          <p:cNvGrpSpPr/>
          <p:nvPr/>
        </p:nvGrpSpPr>
        <p:grpSpPr>
          <a:xfrm>
            <a:off x="4162769" y="1623650"/>
            <a:ext cx="1424764" cy="1424764"/>
            <a:chOff x="2859873" y="853971"/>
            <a:chExt cx="1068600" cy="1068600"/>
          </a:xfrm>
        </p:grpSpPr>
        <p:sp>
          <p:nvSpPr>
            <p:cNvPr id="243" name="Google Shape;243;g2e6b0e9beaf_0_0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g2e6b0e9beaf_0_0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DFL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" name="Google Shape;245;g2e6b0e9beaf_0_0"/>
          <p:cNvGrpSpPr/>
          <p:nvPr/>
        </p:nvGrpSpPr>
        <p:grpSpPr>
          <a:xfrm>
            <a:off x="6286728" y="3797874"/>
            <a:ext cx="1370479" cy="1348466"/>
            <a:chOff x="5214448" y="3234278"/>
            <a:chExt cx="1068600" cy="1068600"/>
          </a:xfrm>
        </p:grpSpPr>
        <p:sp>
          <p:nvSpPr>
            <p:cNvPr id="246" name="Google Shape;246;g2e6b0e9beaf_0_0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19F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g2e6b0e9beaf_0_0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FFL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8" name="Google Shape;248;g2e6b0e9beaf_0_0"/>
          <p:cNvGrpSpPr/>
          <p:nvPr/>
        </p:nvGrpSpPr>
        <p:grpSpPr>
          <a:xfrm>
            <a:off x="4162762" y="3759726"/>
            <a:ext cx="1424764" cy="1424764"/>
            <a:chOff x="5214448" y="3234278"/>
            <a:chExt cx="1068600" cy="1068600"/>
          </a:xfrm>
        </p:grpSpPr>
        <p:sp>
          <p:nvSpPr>
            <p:cNvPr id="249" name="Google Shape;249;g2e6b0e9beaf_0_0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g2e6b0e9beaf_0_0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CFL</a:t>
              </a: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1" name="Google Shape;251;g2e6b0e9beaf_0_0"/>
          <p:cNvGrpSpPr/>
          <p:nvPr/>
        </p:nvGrpSpPr>
        <p:grpSpPr>
          <a:xfrm>
            <a:off x="6699348" y="1784149"/>
            <a:ext cx="1327629" cy="1348466"/>
            <a:chOff x="5214448" y="3234278"/>
            <a:chExt cx="1068600" cy="1068600"/>
          </a:xfrm>
        </p:grpSpPr>
        <p:sp>
          <p:nvSpPr>
            <p:cNvPr id="252" name="Google Shape;252;g2e6b0e9beaf_0_0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g2e6b0e9beaf_0_0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SFL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2e6b0e9beaf_0_316"/>
          <p:cNvPicPr preferRelativeResize="0"/>
          <p:nvPr/>
        </p:nvPicPr>
        <p:blipFill rotWithShape="1">
          <a:blip r:embed="rId3">
            <a:alphaModFix/>
          </a:blip>
          <a:srcRect b="36875" l="0" r="0" t="27489"/>
          <a:stretch/>
        </p:blipFill>
        <p:spPr>
          <a:xfrm flipH="1">
            <a:off x="6515551" y="565775"/>
            <a:ext cx="4765874" cy="526352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e6b0e9beaf_0_316"/>
          <p:cNvSpPr txBox="1"/>
          <p:nvPr>
            <p:ph type="title"/>
          </p:nvPr>
        </p:nvSpPr>
        <p:spPr>
          <a:xfrm>
            <a:off x="1868375" y="325751"/>
            <a:ext cx="3971100" cy="81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Core Team Functions</a:t>
            </a:r>
            <a:endParaRPr/>
          </a:p>
        </p:txBody>
      </p:sp>
      <p:sp>
        <p:nvSpPr>
          <p:cNvPr id="260" name="Google Shape;260;g2e6b0e9beaf_0_316"/>
          <p:cNvSpPr txBox="1"/>
          <p:nvPr>
            <p:ph idx="1" type="body"/>
          </p:nvPr>
        </p:nvSpPr>
        <p:spPr>
          <a:xfrm>
            <a:off x="1868375" y="1371600"/>
            <a:ext cx="4365000" cy="500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228600" lvl="0" marL="457200" rtl="0" algn="l">
              <a:spcBef>
                <a:spcPts val="1000"/>
              </a:spcBef>
              <a:spcAft>
                <a:spcPts val="0"/>
              </a:spcAft>
              <a:buSzPct val="83478"/>
              <a:buNone/>
            </a:pPr>
            <a:r>
              <a:rPr lang="en-US" sz="2300"/>
              <a:t>Function</a:t>
            </a:r>
            <a:r>
              <a:rPr lang="en-US" sz="2300"/>
              <a:t> as the </a:t>
            </a:r>
            <a:r>
              <a:rPr lang="en-US" sz="2300" u="sng"/>
              <a:t>steering </a:t>
            </a:r>
            <a:r>
              <a:rPr lang="en-US" sz="2300" u="sng"/>
              <a:t>committee</a:t>
            </a:r>
            <a:r>
              <a:rPr lang="en-US" sz="2300"/>
              <a:t> for the Pro-Life work in the church</a:t>
            </a:r>
            <a:endParaRPr sz="23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228600" lvl="0" marL="457200" rtl="0" algn="l">
              <a:spcBef>
                <a:spcPts val="1000"/>
              </a:spcBef>
              <a:spcAft>
                <a:spcPts val="0"/>
              </a:spcAft>
              <a:buSzPct val="83478"/>
              <a:buNone/>
            </a:pPr>
            <a:r>
              <a:rPr lang="en-US" sz="2300"/>
              <a:t>Recruit and lead volunteers in each functional role</a:t>
            </a:r>
            <a:endParaRPr sz="23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228600" lvl="0" marL="457200" rtl="0" algn="l">
              <a:spcBef>
                <a:spcPts val="1000"/>
              </a:spcBef>
              <a:spcAft>
                <a:spcPts val="0"/>
              </a:spcAft>
              <a:buSzPct val="83478"/>
              <a:buNone/>
            </a:pPr>
            <a:r>
              <a:rPr lang="en-US" sz="2300"/>
              <a:t>Guide team in administering practical and emotional support to women </a:t>
            </a:r>
            <a:r>
              <a:rPr lang="en-US" sz="2300"/>
              <a:t>crisis</a:t>
            </a:r>
            <a:r>
              <a:rPr lang="en-US" sz="2300"/>
              <a:t> pregnancies</a:t>
            </a:r>
            <a:endParaRPr sz="23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228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300"/>
              <a:t>Grow individual teams and encourage as  many women in crises to join as possible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1f609dfc5_1_1"/>
          <p:cNvSpPr txBox="1"/>
          <p:nvPr>
            <p:ph type="title"/>
          </p:nvPr>
        </p:nvSpPr>
        <p:spPr>
          <a:xfrm>
            <a:off x="2599750" y="206276"/>
            <a:ext cx="7958400" cy="8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 FLOW</a:t>
            </a:r>
            <a:endParaRPr/>
          </a:p>
        </p:txBody>
      </p:sp>
      <p:pic>
        <p:nvPicPr>
          <p:cNvPr id="266" name="Google Shape;266;g211f609dfc5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950" y="1167900"/>
            <a:ext cx="10179725" cy="55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1f609dfc5_1_433"/>
          <p:cNvSpPr txBox="1"/>
          <p:nvPr>
            <p:ph type="title"/>
          </p:nvPr>
        </p:nvSpPr>
        <p:spPr>
          <a:xfrm>
            <a:off x="2609873" y="3147254"/>
            <a:ext cx="7956600" cy="142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PARTNERSHIP</a:t>
            </a:r>
            <a:endParaRPr/>
          </a:p>
        </p:txBody>
      </p:sp>
      <p:sp>
        <p:nvSpPr>
          <p:cNvPr id="272" name="Google Shape;272;g211f609dfc5_1_433"/>
          <p:cNvSpPr txBox="1"/>
          <p:nvPr>
            <p:ph idx="1" type="body"/>
          </p:nvPr>
        </p:nvSpPr>
        <p:spPr>
          <a:xfrm>
            <a:off x="2692218" y="1925886"/>
            <a:ext cx="7791900" cy="878400"/>
          </a:xfrm>
          <a:prstGeom prst="rect">
            <a:avLst/>
          </a:prstGeom>
        </p:spPr>
        <p:txBody>
          <a:bodyPr anchorCtr="0" anchor="b" bIns="45700" lIns="91425" spcFirstLastPara="1" rIns="91425" wrap="square" tIns="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500">
                <a:solidFill>
                  <a:srgbClr val="0013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“Look!” he said. “The people are united, and they all speak the same language. After this, nothing they set out to do will be impossible for them.  ( Genesis  11:6) </a:t>
            </a:r>
            <a:r>
              <a:rPr lang="en-US" sz="1200">
                <a:solidFill>
                  <a:srgbClr val="0013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[NLT]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1f609dfc5_1_421"/>
          <p:cNvSpPr txBox="1"/>
          <p:nvPr>
            <p:ph type="title"/>
          </p:nvPr>
        </p:nvSpPr>
        <p:spPr>
          <a:xfrm>
            <a:off x="1645500" y="308601"/>
            <a:ext cx="3971100" cy="81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</a:t>
            </a:r>
            <a:endParaRPr/>
          </a:p>
        </p:txBody>
      </p:sp>
      <p:sp>
        <p:nvSpPr>
          <p:cNvPr id="278" name="Google Shape;278;g211f609dfc5_1_421"/>
          <p:cNvSpPr txBox="1"/>
          <p:nvPr>
            <p:ph idx="1" type="body"/>
          </p:nvPr>
        </p:nvSpPr>
        <p:spPr>
          <a:xfrm>
            <a:off x="1645500" y="1371600"/>
            <a:ext cx="4800900" cy="49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Be a visible and active pro-life church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Activ</a:t>
            </a:r>
            <a:r>
              <a:rPr lang="en-US"/>
              <a:t>ely encourage your members to get on board by learning the FFL pledge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Teach on abortion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Put in Hubs in you budgets as a line item.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Encourage your people to talk about abortion from God’s perspective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Start  Life Groups/ Care Groups geared towards the post abortive or  near abortive woman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Sign the Charter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211f609dfc5_1_421"/>
          <p:cNvSpPr/>
          <p:nvPr>
            <p:ph idx="2" type="pic"/>
          </p:nvPr>
        </p:nvSpPr>
        <p:spPr>
          <a:xfrm>
            <a:off x="6747062" y="3229"/>
            <a:ext cx="4629600" cy="6858000"/>
          </a:xfrm>
          <a:prstGeom prst="rect">
            <a:avLst/>
          </a:prstGeom>
        </p:spPr>
      </p:sp>
      <p:pic>
        <p:nvPicPr>
          <p:cNvPr descr="A close-up of a person's belly&#10;&#10;Description automatically generated" id="280" name="Google Shape;280;g211f609dfc5_1_4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0850" y="3225"/>
            <a:ext cx="4423200" cy="67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OUR ROLE 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2560825" y="1868800"/>
            <a:ext cx="8583600" cy="4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Onboard and Orient your core and </a:t>
            </a:r>
            <a:r>
              <a:rPr lang="en-US" sz="2000">
                <a:solidFill>
                  <a:schemeClr val="lt1"/>
                </a:solidFill>
              </a:rPr>
              <a:t>extension</a:t>
            </a:r>
            <a:r>
              <a:rPr lang="en-US" sz="2000">
                <a:solidFill>
                  <a:schemeClr val="lt1"/>
                </a:solidFill>
              </a:rPr>
              <a:t> teams, by training them in the use of our tools.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 sz="2000">
                <a:solidFill>
                  <a:schemeClr val="lt1"/>
                </a:solidFill>
              </a:rPr>
              <a:t>Intake document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 sz="2000">
                <a:solidFill>
                  <a:schemeClr val="lt1"/>
                </a:solidFill>
              </a:rPr>
              <a:t>skills and inventory assessments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 sz="2000">
                <a:solidFill>
                  <a:schemeClr val="lt1"/>
                </a:solidFill>
              </a:rPr>
              <a:t>understanding the process flow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US" sz="2000">
                <a:solidFill>
                  <a:schemeClr val="lt1"/>
                </a:solidFill>
              </a:rPr>
              <a:t>building and </a:t>
            </a:r>
            <a:r>
              <a:rPr lang="en-US" sz="2000">
                <a:solidFill>
                  <a:schemeClr val="lt1"/>
                </a:solidFill>
              </a:rPr>
              <a:t>maintaining</a:t>
            </a:r>
            <a:r>
              <a:rPr lang="en-US" sz="2000">
                <a:solidFill>
                  <a:schemeClr val="lt1"/>
                </a:solidFill>
              </a:rPr>
              <a:t> relationships with the ladies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Assist with practical needs where possible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Supply material for Life Groups/ CareGroups, eduNation and baby bumps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Be available 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PRAY WITH AND FOR YOUR TEAM AND THE MOVEMENT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5231" y="1440264"/>
            <a:ext cx="6782637" cy="46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 txBox="1"/>
          <p:nvPr/>
        </p:nvSpPr>
        <p:spPr>
          <a:xfrm>
            <a:off x="6720850" y="6137900"/>
            <a:ext cx="4509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FF"/>
                </a:solidFill>
              </a:rPr>
              <a:t>Baby Hannah. Born: June 4, 2024</a:t>
            </a:r>
            <a:endParaRPr sz="2000">
              <a:solidFill>
                <a:srgbClr val="FF00FF"/>
              </a:solidFill>
            </a:endParaRPr>
          </a:p>
        </p:txBody>
      </p:sp>
      <p:sp>
        <p:nvSpPr>
          <p:cNvPr id="293" name="Google Shape;293;p20"/>
          <p:cNvSpPr txBox="1"/>
          <p:nvPr/>
        </p:nvSpPr>
        <p:spPr>
          <a:xfrm>
            <a:off x="2623175" y="428625"/>
            <a:ext cx="73248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Thank you!</a:t>
            </a:r>
            <a:endParaRPr b="1" sz="51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The problem</a:t>
            </a:r>
            <a:endParaRPr/>
          </a:p>
        </p:txBody>
      </p:sp>
      <p:sp>
        <p:nvSpPr>
          <p:cNvPr id="128" name="Google Shape;128;p2"/>
          <p:cNvSpPr txBox="1"/>
          <p:nvPr>
            <p:ph idx="1" type="body"/>
          </p:nvPr>
        </p:nvSpPr>
        <p:spPr>
          <a:xfrm>
            <a:off x="2611875" y="1885275"/>
            <a:ext cx="7958400" cy="47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n-US"/>
              <a:t>Everyday between 30 and 60 unborn babies are killed in Jamaica!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rPr lang="en-US"/>
              <a:t>To Our Shame Abortions are:</a:t>
            </a:r>
            <a:br>
              <a:rPr lang="en-US"/>
            </a:br>
            <a:r>
              <a:rPr lang="en-US"/>
              <a:t>1. Easily Accessible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rPr lang="en-US"/>
              <a:t>2. Generally Ignored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rPr lang="en-US"/>
              <a:t>3. Widely Unchallenged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n-US"/>
              <a:t>4. Breaks God’s Heart and places a curse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n-US"/>
              <a:t>    on our nation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/>
          </a:p>
        </p:txBody>
      </p:sp>
      <p:pic>
        <p:nvPicPr>
          <p:cNvPr descr="A picture containing close&#10;&#10;Description automatically generated" id="129" name="Google Shape;12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620" y="3694988"/>
            <a:ext cx="381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type="title"/>
          </p:nvPr>
        </p:nvSpPr>
        <p:spPr>
          <a:xfrm>
            <a:off x="4996697" y="740318"/>
            <a:ext cx="60507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Vision</a:t>
            </a:r>
            <a:endParaRPr/>
          </a:p>
        </p:txBody>
      </p:sp>
      <p:sp>
        <p:nvSpPr>
          <p:cNvPr id="135" name="Google Shape;135;p3"/>
          <p:cNvSpPr txBox="1"/>
          <p:nvPr>
            <p:ph idx="1" type="body"/>
          </p:nvPr>
        </p:nvSpPr>
        <p:spPr>
          <a:xfrm>
            <a:off x="4982750" y="2080700"/>
            <a:ext cx="6078600" cy="26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To make Jamaica functionally and practically </a:t>
            </a:r>
            <a:r>
              <a:rPr lang="en-US"/>
              <a:t>pro life</a:t>
            </a:r>
            <a:r>
              <a:rPr lang="en-US"/>
              <a:t>; making it easier for every woman in a </a:t>
            </a:r>
            <a:r>
              <a:rPr lang="en-US" u="sng"/>
              <a:t>crisi</a:t>
            </a:r>
            <a:r>
              <a:rPr lang="en-US"/>
              <a:t>s pregnancy to choose life for the unborn rather than abortion.</a:t>
            </a:r>
            <a:endParaRPr/>
          </a:p>
        </p:txBody>
      </p:sp>
      <p:pic>
        <p:nvPicPr>
          <p:cNvPr descr="A picture containing outdoor, sky, water, yellow&#10;&#10;Description automatically generated"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7120" r="47930" t="0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Mission</a:t>
            </a:r>
            <a:endParaRPr/>
          </a:p>
        </p:txBody>
      </p:sp>
      <p:sp>
        <p:nvSpPr>
          <p:cNvPr id="142" name="Google Shape;142;p4"/>
          <p:cNvSpPr txBox="1"/>
          <p:nvPr>
            <p:ph idx="1" type="body"/>
          </p:nvPr>
        </p:nvSpPr>
        <p:spPr>
          <a:xfrm>
            <a:off x="2570200" y="2052125"/>
            <a:ext cx="7999800" cy="46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To create nationwide systems of support for women in crisis pregnancies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To encourage a culture of compassion towards women in crisis pregnancies within the churches</a:t>
            </a:r>
            <a:endParaRPr/>
          </a:p>
          <a:p>
            <a:pPr indent="-344487" lvl="0" marL="344487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To educate the church with respect to the realities of abortion</a:t>
            </a:r>
            <a:endParaRPr/>
          </a:p>
          <a:p>
            <a:pPr indent="-333058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20"/>
              <a:buChar char="▪"/>
            </a:pPr>
            <a:r>
              <a:rPr lang="en-US"/>
              <a:t>To establish centers of support within churches across the island</a:t>
            </a:r>
            <a:endParaRPr/>
          </a:p>
          <a:p>
            <a:pPr indent="0" lvl="0" marL="344487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30188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7385754" y="744800"/>
            <a:ext cx="3952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FF"/>
                </a:solidFill>
              </a:rPr>
              <a:t>HOW?</a:t>
            </a:r>
            <a:endParaRPr/>
          </a:p>
        </p:txBody>
      </p:sp>
      <p:grpSp>
        <p:nvGrpSpPr>
          <p:cNvPr id="148" name="Google Shape;148;p5"/>
          <p:cNvGrpSpPr/>
          <p:nvPr/>
        </p:nvGrpSpPr>
        <p:grpSpPr>
          <a:xfrm>
            <a:off x="2863196" y="744800"/>
            <a:ext cx="7063902" cy="5032515"/>
            <a:chOff x="2486337" y="1855"/>
            <a:chExt cx="5542924" cy="5434681"/>
          </a:xfrm>
        </p:grpSpPr>
        <p:sp>
          <p:nvSpPr>
            <p:cNvPr id="149" name="Google Shape;149;p5"/>
            <p:cNvSpPr/>
            <p:nvPr/>
          </p:nvSpPr>
          <p:spPr>
            <a:xfrm>
              <a:off x="2999512" y="570544"/>
              <a:ext cx="4516575" cy="4516575"/>
            </a:xfrm>
            <a:prstGeom prst="blockArc">
              <a:avLst>
                <a:gd fmla="val 13114286" name="adj1"/>
                <a:gd fmla="val 16200000" name="adj2"/>
                <a:gd fmla="val 3908" name="adj3"/>
              </a:avLst>
            </a:prstGeom>
            <a:gradFill>
              <a:gsLst>
                <a:gs pos="0">
                  <a:srgbClr val="81DBDC"/>
                </a:gs>
                <a:gs pos="69000">
                  <a:srgbClr val="4CC9CB"/>
                </a:gs>
                <a:gs pos="100000">
                  <a:srgbClr val="41BDB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999512" y="570544"/>
              <a:ext cx="4516575" cy="4516575"/>
            </a:xfrm>
            <a:prstGeom prst="blockArc">
              <a:avLst>
                <a:gd fmla="val 10028571" name="adj1"/>
                <a:gd fmla="val 13114286" name="adj2"/>
                <a:gd fmla="val 3908" name="adj3"/>
              </a:avLst>
            </a:prstGeom>
            <a:gradFill>
              <a:gsLst>
                <a:gs pos="0">
                  <a:srgbClr val="EFD660"/>
                </a:gs>
                <a:gs pos="69000">
                  <a:srgbClr val="E7C623"/>
                </a:gs>
                <a:gs pos="100000">
                  <a:srgbClr val="D2B42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999512" y="570544"/>
              <a:ext cx="4516575" cy="4516575"/>
            </a:xfrm>
            <a:prstGeom prst="blockArc">
              <a:avLst>
                <a:gd fmla="val 6942857" name="adj1"/>
                <a:gd fmla="val 10028571" name="adj2"/>
                <a:gd fmla="val 3908" name="adj3"/>
              </a:avLst>
            </a:prstGeom>
            <a:gradFill>
              <a:gsLst>
                <a:gs pos="0">
                  <a:srgbClr val="E0DEA3"/>
                </a:gs>
                <a:gs pos="69000">
                  <a:srgbClr val="C8C770"/>
                </a:gs>
                <a:gs pos="100000">
                  <a:srgbClr val="BBB96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999512" y="570544"/>
              <a:ext cx="4516575" cy="4516575"/>
            </a:xfrm>
            <a:prstGeom prst="blockArc">
              <a:avLst>
                <a:gd fmla="val 3857143" name="adj1"/>
                <a:gd fmla="val 6942857" name="adj2"/>
                <a:gd fmla="val 3908" name="adj3"/>
              </a:avLst>
            </a:prstGeom>
            <a:gradFill>
              <a:gsLst>
                <a:gs pos="0">
                  <a:srgbClr val="90CA6A"/>
                </a:gs>
                <a:gs pos="69000">
                  <a:srgbClr val="6EB53F"/>
                </a:gs>
                <a:gs pos="100000">
                  <a:srgbClr val="66A13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999512" y="570544"/>
              <a:ext cx="4516575" cy="4516575"/>
            </a:xfrm>
            <a:prstGeom prst="blockArc">
              <a:avLst>
                <a:gd fmla="val 771429" name="adj1"/>
                <a:gd fmla="val 3857143" name="adj2"/>
                <a:gd fmla="val 3908" name="adj3"/>
              </a:avLst>
            </a:prstGeom>
            <a:gradFill>
              <a:gsLst>
                <a:gs pos="0">
                  <a:srgbClr val="5EB7E3"/>
                </a:gs>
                <a:gs pos="69000">
                  <a:srgbClr val="269ED8"/>
                </a:gs>
                <a:gs pos="100000">
                  <a:srgbClr val="298EB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999512" y="570544"/>
              <a:ext cx="4516575" cy="4516575"/>
            </a:xfrm>
            <a:prstGeom prst="blockArc">
              <a:avLst>
                <a:gd fmla="val 19285714" name="adj1"/>
                <a:gd fmla="val 771429" name="adj2"/>
                <a:gd fmla="val 3908" name="adj3"/>
              </a:avLst>
            </a:prstGeom>
            <a:gradFill>
              <a:gsLst>
                <a:gs pos="0">
                  <a:srgbClr val="81DBDC"/>
                </a:gs>
                <a:gs pos="69000">
                  <a:srgbClr val="4CC9CB"/>
                </a:gs>
                <a:gs pos="100000">
                  <a:srgbClr val="41BDB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999512" y="570544"/>
              <a:ext cx="4516575" cy="4516575"/>
            </a:xfrm>
            <a:prstGeom prst="blockArc">
              <a:avLst>
                <a:gd fmla="val 16200000" name="adj1"/>
                <a:gd fmla="val 19285714" name="adj2"/>
                <a:gd fmla="val 3908" name="adj3"/>
              </a:avLst>
            </a:prstGeom>
            <a:gradFill>
              <a:gsLst>
                <a:gs pos="0">
                  <a:srgbClr val="EFD660"/>
                </a:gs>
                <a:gs pos="69000">
                  <a:srgbClr val="E7C623"/>
                </a:gs>
                <a:gs pos="100000">
                  <a:srgbClr val="D2B42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382355" y="1953387"/>
              <a:ext cx="1750888" cy="1750888"/>
            </a:xfrm>
            <a:prstGeom prst="ellipse">
              <a:avLst/>
            </a:prstGeom>
            <a:gradFill>
              <a:gsLst>
                <a:gs pos="0">
                  <a:srgbClr val="F19F43"/>
                </a:gs>
                <a:gs pos="69000">
                  <a:srgbClr val="E2820E"/>
                </a:gs>
                <a:gs pos="100000">
                  <a:srgbClr val="C9761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4638767" y="2209799"/>
              <a:ext cx="1238064" cy="1238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Pro-life System</a:t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644989" y="1855"/>
              <a:ext cx="1225621" cy="1225621"/>
            </a:xfrm>
            <a:prstGeom prst="ellipse">
              <a:avLst/>
            </a:prstGeom>
            <a:gradFill>
              <a:gsLst>
                <a:gs pos="0">
                  <a:srgbClr val="EFD660"/>
                </a:gs>
                <a:gs pos="69000">
                  <a:srgbClr val="E7C623"/>
                </a:gs>
                <a:gs pos="100000">
                  <a:srgbClr val="D2B42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4824477" y="181343"/>
              <a:ext cx="866645" cy="866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Friends for Life</a:t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376093" y="835511"/>
              <a:ext cx="1225621" cy="1225621"/>
            </a:xfrm>
            <a:prstGeom prst="ellipse">
              <a:avLst/>
            </a:prstGeom>
            <a:gradFill>
              <a:gsLst>
                <a:gs pos="0">
                  <a:srgbClr val="81DBDC"/>
                </a:gs>
                <a:gs pos="69000">
                  <a:srgbClr val="4CC9CB"/>
                </a:gs>
                <a:gs pos="100000">
                  <a:srgbClr val="41BDB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6555581" y="1014999"/>
              <a:ext cx="866645" cy="866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Doctors for Life</a:t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3640" y="2708719"/>
              <a:ext cx="1225621" cy="1225621"/>
            </a:xfrm>
            <a:prstGeom prst="ellipse">
              <a:avLst/>
            </a:prstGeom>
            <a:gradFill>
              <a:gsLst>
                <a:gs pos="0">
                  <a:srgbClr val="5EB7E3"/>
                </a:gs>
                <a:gs pos="69000">
                  <a:srgbClr val="269ED8"/>
                </a:gs>
                <a:gs pos="100000">
                  <a:srgbClr val="298EB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6983128" y="2888207"/>
              <a:ext cx="866645" cy="866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40 Days for Life</a:t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605679" y="4210915"/>
              <a:ext cx="1225621" cy="1225621"/>
            </a:xfrm>
            <a:prstGeom prst="ellipse">
              <a:avLst/>
            </a:prstGeom>
            <a:gradFill>
              <a:gsLst>
                <a:gs pos="0">
                  <a:srgbClr val="90CA6A"/>
                </a:gs>
                <a:gs pos="69000">
                  <a:srgbClr val="6EB53F"/>
                </a:gs>
                <a:gs pos="100000">
                  <a:srgbClr val="66A13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5785167" y="4390403"/>
              <a:ext cx="866645" cy="866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Counsellors for Life</a:t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684298" y="4210915"/>
              <a:ext cx="1225621" cy="1225621"/>
            </a:xfrm>
            <a:prstGeom prst="ellipse">
              <a:avLst/>
            </a:prstGeom>
            <a:gradFill>
              <a:gsLst>
                <a:gs pos="0">
                  <a:srgbClr val="E0DEA3"/>
                </a:gs>
                <a:gs pos="69000">
                  <a:srgbClr val="C8C770"/>
                </a:gs>
                <a:gs pos="100000">
                  <a:srgbClr val="BBB96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3863786" y="4390403"/>
              <a:ext cx="866645" cy="866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Students for Life</a:t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2486337" y="2708719"/>
              <a:ext cx="1225621" cy="1225621"/>
            </a:xfrm>
            <a:prstGeom prst="ellipse">
              <a:avLst/>
            </a:prstGeom>
            <a:gradFill>
              <a:gsLst>
                <a:gs pos="0">
                  <a:srgbClr val="EFD660"/>
                </a:gs>
                <a:gs pos="69000">
                  <a:srgbClr val="E7C623"/>
                </a:gs>
                <a:gs pos="100000">
                  <a:srgbClr val="D2B42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2665825" y="2888207"/>
              <a:ext cx="866645" cy="866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Fight for Life</a:t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913884" y="835511"/>
              <a:ext cx="1225621" cy="1225621"/>
            </a:xfrm>
            <a:prstGeom prst="ellipse">
              <a:avLst/>
            </a:prstGeom>
            <a:gradFill>
              <a:gsLst>
                <a:gs pos="0">
                  <a:srgbClr val="81DBDC"/>
                </a:gs>
                <a:gs pos="69000">
                  <a:srgbClr val="4CC9CB"/>
                </a:gs>
                <a:gs pos="100000">
                  <a:srgbClr val="41BDB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3093372" y="1014999"/>
              <a:ext cx="866645" cy="866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Pregnancy Resource Centre</a:t>
              </a:r>
              <a:endParaRPr/>
            </a:p>
          </p:txBody>
        </p:sp>
      </p:grpSp>
      <p:sp>
        <p:nvSpPr>
          <p:cNvPr id="172" name="Google Shape;172;p5"/>
          <p:cNvSpPr txBox="1"/>
          <p:nvPr/>
        </p:nvSpPr>
        <p:spPr>
          <a:xfrm>
            <a:off x="3019939" y="5837600"/>
            <a:ext cx="615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Integrated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of</a:t>
            </a:r>
            <a:r>
              <a:rPr lang="en-US"/>
              <a:t>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1689500" y="2689650"/>
            <a:ext cx="93219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Hubs</a:t>
            </a:r>
            <a:r>
              <a:rPr lang="en-US" sz="5400"/>
              <a:t> for Life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>
            <p:ph type="title"/>
          </p:nvPr>
        </p:nvSpPr>
        <p:spPr>
          <a:xfrm>
            <a:off x="2163150" y="668650"/>
            <a:ext cx="87276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Vision</a:t>
            </a:r>
            <a:endParaRPr/>
          </a:p>
        </p:txBody>
      </p:sp>
      <p:sp>
        <p:nvSpPr>
          <p:cNvPr id="183" name="Google Shape;183;p7"/>
          <p:cNvSpPr txBox="1"/>
          <p:nvPr>
            <p:ph idx="1" type="body"/>
          </p:nvPr>
        </p:nvSpPr>
        <p:spPr>
          <a:xfrm>
            <a:off x="2163150" y="1954450"/>
            <a:ext cx="8651700" cy="41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4860"/>
              <a:buNone/>
            </a:pPr>
            <a:r>
              <a:rPr lang="en-US" sz="5400"/>
              <a:t>To make choosing life of the child, easier than choosing abortion</a:t>
            </a:r>
            <a:endParaRPr sz="5400"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Mission</a:t>
            </a:r>
            <a:endParaRPr/>
          </a:p>
        </p:txBody>
      </p:sp>
      <p:sp>
        <p:nvSpPr>
          <p:cNvPr id="189" name="Google Shape;189;p8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10000"/>
          </a:bodyPr>
          <a:lstStyle/>
          <a:p>
            <a:pPr indent="-327343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Char char="▪"/>
            </a:pPr>
            <a:r>
              <a:rPr lang="en-US" sz="4000"/>
              <a:t>To create an island-wide community of committed men and women who will support pregnant women in crisis.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sz="4000"/>
          </a:p>
          <a:p>
            <a:pPr indent="-327343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90000"/>
              <a:buChar char="▪"/>
            </a:pPr>
            <a:r>
              <a:rPr lang="en-US" sz="4000"/>
              <a:t>To empower the local church to become places of compassion to pregnant and post-abortive women, men and their children in crisis – Hubs for Life.</a:t>
            </a:r>
            <a:endParaRPr sz="4000"/>
          </a:p>
          <a:p>
            <a:pPr indent="-264478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/>
          <p:nvPr/>
        </p:nvSpPr>
        <p:spPr>
          <a:xfrm rot="-5400000">
            <a:off x="3678519" y="-1660968"/>
            <a:ext cx="5838229" cy="11188733"/>
          </a:xfrm>
          <a:custGeom>
            <a:rect b="b" l="l" r="r" t="t"/>
            <a:pathLst>
              <a:path extrusionOk="0" h="6858000" w="7821919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EA9736">
                  <a:alpha val="0"/>
                </a:srgbClr>
              </a:gs>
              <a:gs pos="25000">
                <a:srgbClr val="EA9736">
                  <a:alpha val="0"/>
                </a:srgbClr>
              </a:gs>
              <a:gs pos="100000">
                <a:srgbClr val="EA9736">
                  <a:alpha val="74901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>
            <a:off x="0" y="0"/>
            <a:ext cx="959909" cy="6858000"/>
          </a:xfrm>
          <a:prstGeom prst="rect">
            <a:avLst/>
          </a:prstGeom>
          <a:solidFill>
            <a:srgbClr val="44462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959910" y="0"/>
            <a:ext cx="7869544" cy="6858000"/>
          </a:xfrm>
          <a:custGeom>
            <a:rect b="b" l="l" r="r" t="t"/>
            <a:pathLst>
              <a:path extrusionOk="0" h="6858000" w="7821919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2C2D1F">
                  <a:alpha val="0"/>
                </a:srgbClr>
              </a:gs>
              <a:gs pos="20000">
                <a:srgbClr val="2C2D1F">
                  <a:alpha val="0"/>
                </a:srgbClr>
              </a:gs>
              <a:gs pos="25996">
                <a:srgbClr val="1F2D29">
                  <a:alpha val="3921"/>
                </a:srgbClr>
              </a:gs>
              <a:gs pos="100000">
                <a:schemeClr val="dk2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rgbClr val="2C2D1F">
                  <a:alpha val="0"/>
                </a:srgbClr>
              </a:gs>
              <a:gs pos="100000">
                <a:srgbClr val="EA9736">
                  <a:alpha val="20784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0" title="baby, feet, children, small, tear, black and white, closeup, foot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5" y="-82850"/>
            <a:ext cx="12189875" cy="694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>
            <p:ph type="title"/>
          </p:nvPr>
        </p:nvSpPr>
        <p:spPr>
          <a:xfrm>
            <a:off x="2912880" y="1689484"/>
            <a:ext cx="7369500" cy="3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000">
                <a:solidFill>
                  <a:srgbClr val="FF00FF"/>
                </a:solidFill>
              </a:rPr>
              <a:t>The Limbs of the Hub</a:t>
            </a:r>
            <a:endParaRPr sz="50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dison">
  <a:themeElements>
    <a:clrScheme name="Madison">
      <a:dk1>
        <a:srgbClr val="000000"/>
      </a:dk1>
      <a:lt1>
        <a:srgbClr val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2024-06-11T02:54:05Z</dcterms:created>
  <dc:creator>Legal Reviewer 1</dc:creator>
</cp:coreProperties>
</file>